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8229600" cx="14630400"/>
  <p:notesSz cx="8229600" cy="14630400"/>
  <p:embeddedFontLst>
    <p:embeddedFont>
      <p:font typeface="Inter"/>
      <p:regular r:id="rId16"/>
      <p:bold r:id="rId17"/>
      <p:italic r:id="rId18"/>
      <p:boldItalic r:id="rId19"/>
    </p:embeddedFont>
    <p:embeddedFont>
      <p:font typeface="Petrona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etrona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Petrona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Inter-bold.fntdata"/><Relationship Id="rId16" Type="http://schemas.openxmlformats.org/officeDocument/2006/relationships/font" Target="fonts/Inter-regular.fntdata"/><Relationship Id="rId5" Type="http://schemas.openxmlformats.org/officeDocument/2006/relationships/slide" Target="slides/slide1.xml"/><Relationship Id="rId19" Type="http://schemas.openxmlformats.org/officeDocument/2006/relationships/font" Target="fonts/Inter-boldItalic.fntdata"/><Relationship Id="rId6" Type="http://schemas.openxmlformats.org/officeDocument/2006/relationships/slide" Target="slides/slide2.xml"/><Relationship Id="rId18" Type="http://schemas.openxmlformats.org/officeDocument/2006/relationships/font" Target="fonts/Inter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49.png"/><Relationship Id="rId5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7.png"/><Relationship Id="rId4" Type="http://schemas.openxmlformats.org/officeDocument/2006/relationships/image" Target="../media/image22.png"/><Relationship Id="rId5" Type="http://schemas.openxmlformats.org/officeDocument/2006/relationships/image" Target="../media/image40.png"/><Relationship Id="rId6" Type="http://schemas.openxmlformats.org/officeDocument/2006/relationships/image" Target="../media/image31.png"/><Relationship Id="rId7" Type="http://schemas.openxmlformats.org/officeDocument/2006/relationships/image" Target="../media/image43.png"/><Relationship Id="rId8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Relationship Id="rId4" Type="http://schemas.openxmlformats.org/officeDocument/2006/relationships/image" Target="../media/image32.png"/><Relationship Id="rId5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41.png"/><Relationship Id="rId5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6280190" y="2165628"/>
            <a:ext cx="7556421" cy="1488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Library Management System: Admin Panel</a:t>
            </a:r>
            <a:endParaRPr b="0" i="0" sz="4650" u="none" cap="none" strike="noStrike"/>
          </a:p>
        </p:txBody>
      </p:sp>
      <p:sp>
        <p:nvSpPr>
          <p:cNvPr id="62" name="Google Shape;62;p14"/>
          <p:cNvSpPr/>
          <p:nvPr/>
        </p:nvSpPr>
        <p:spPr>
          <a:xfrm>
            <a:off x="6280190" y="3994309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Welcome! This presentation will guide you through the development and implementation of a robust library management system, designed to streamline administrative tasks and enhance the library experience.</a:t>
            </a:r>
            <a:endParaRPr b="0" i="0" sz="1750" u="none" cap="none" strike="noStrike"/>
          </a:p>
        </p:txBody>
      </p:sp>
      <p:sp>
        <p:nvSpPr>
          <p:cNvPr id="63" name="Google Shape;63;p14"/>
          <p:cNvSpPr/>
          <p:nvPr/>
        </p:nvSpPr>
        <p:spPr>
          <a:xfrm>
            <a:off x="6608490" y="6279292"/>
            <a:ext cx="7556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                                                                                               presented by                                                                     .                                                                     Veerabommala Anjan Bhargav</a:t>
            </a:r>
            <a:endParaRPr b="0" i="0" sz="1750" u="none" cap="none" strike="noStrike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4900" y="7734300"/>
            <a:ext cx="20955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2" name="Google Shape;21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/>
          <p:nvPr/>
        </p:nvSpPr>
        <p:spPr>
          <a:xfrm>
            <a:off x="793790" y="2719149"/>
            <a:ext cx="5954197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Conclusion</a:t>
            </a:r>
            <a:endParaRPr b="0" i="0" sz="4650" u="none" cap="none" strike="noStrike"/>
          </a:p>
        </p:txBody>
      </p:sp>
      <p:sp>
        <p:nvSpPr>
          <p:cNvPr id="214" name="Google Shape;214;p23"/>
          <p:cNvSpPr/>
          <p:nvPr/>
        </p:nvSpPr>
        <p:spPr>
          <a:xfrm>
            <a:off x="793790" y="3803571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presentation provided an overview of the Library Management System.</a:t>
            </a:r>
            <a:endParaRPr b="0" i="0" sz="1750" u="none" cap="none" strike="noStrike"/>
          </a:p>
        </p:txBody>
      </p:sp>
      <p:sp>
        <p:nvSpPr>
          <p:cNvPr id="215" name="Google Shape;215;p23"/>
          <p:cNvSpPr/>
          <p:nvPr/>
        </p:nvSpPr>
        <p:spPr>
          <a:xfrm>
            <a:off x="793790" y="4784527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system offers a comprehensive set of features for managing library resources, members, and circulation.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1" name="Google Shape;22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4"/>
          <p:cNvSpPr/>
          <p:nvPr/>
        </p:nvSpPr>
        <p:spPr>
          <a:xfrm>
            <a:off x="793790" y="3209687"/>
            <a:ext cx="5954197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Thank You</a:t>
            </a:r>
            <a:endParaRPr b="0" i="0" sz="4650" u="none" cap="none" strike="noStrike"/>
          </a:p>
        </p:txBody>
      </p:sp>
      <p:sp>
        <p:nvSpPr>
          <p:cNvPr id="223" name="Google Shape;223;p24"/>
          <p:cNvSpPr/>
          <p:nvPr/>
        </p:nvSpPr>
        <p:spPr>
          <a:xfrm>
            <a:off x="793790" y="4294108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presentation outlined the development and features of the Library Management System.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723543" y="568404"/>
            <a:ext cx="10892671" cy="678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50"/>
              <a:buFont typeface="Petrona"/>
              <a:buNone/>
            </a:pPr>
            <a:r>
              <a:rPr b="1" i="0" lang="en-US" sz="42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System Architecture: Front-End &amp; Back-End</a:t>
            </a:r>
            <a:endParaRPr b="0" i="0" sz="4250" u="none" cap="none" strike="noStrike"/>
          </a:p>
        </p:txBody>
      </p:sp>
      <p:sp>
        <p:nvSpPr>
          <p:cNvPr id="71" name="Google Shape;71;p15"/>
          <p:cNvSpPr/>
          <p:nvPr/>
        </p:nvSpPr>
        <p:spPr>
          <a:xfrm>
            <a:off x="723543" y="1763435"/>
            <a:ext cx="2713315" cy="339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etrona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Front-End</a:t>
            </a:r>
            <a:endParaRPr b="0" i="0" sz="2100" u="none" cap="none" strike="noStrike"/>
          </a:p>
        </p:txBody>
      </p:sp>
      <p:sp>
        <p:nvSpPr>
          <p:cNvPr id="72" name="Google Shape;72;p15"/>
          <p:cNvSpPr/>
          <p:nvPr/>
        </p:nvSpPr>
        <p:spPr>
          <a:xfrm>
            <a:off x="723543" y="2309217"/>
            <a:ext cx="6339483" cy="6612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front-end of our system is built using Angular, a powerful framework for building dynamic, single-page applications.</a:t>
            </a:r>
            <a:endParaRPr b="0" i="0" sz="1600" u="none" cap="none" strike="noStrike"/>
          </a:p>
        </p:txBody>
      </p:sp>
      <p:pic>
        <p:nvPicPr>
          <p:cNvPr descr="preencoded.png" id="73" name="Google Shape;7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43" y="3203019"/>
            <a:ext cx="6339483" cy="433744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7574994" y="1763435"/>
            <a:ext cx="2713315" cy="339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Petrona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Back-End</a:t>
            </a:r>
            <a:endParaRPr b="0" i="0" sz="2100" u="none" cap="none" strike="noStrike"/>
          </a:p>
        </p:txBody>
      </p:sp>
      <p:sp>
        <p:nvSpPr>
          <p:cNvPr id="75" name="Google Shape;75;p15"/>
          <p:cNvSpPr/>
          <p:nvPr/>
        </p:nvSpPr>
        <p:spPr>
          <a:xfrm>
            <a:off x="7574994" y="2309217"/>
            <a:ext cx="6339483" cy="6612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back-end is powered by Spring Boot, a robust and efficient framework for building RESTful APIs.</a:t>
            </a:r>
            <a:endParaRPr b="0" i="0" sz="1600" u="none" cap="none" strike="noStrike"/>
          </a:p>
        </p:txBody>
      </p:sp>
      <p:pic>
        <p:nvPicPr>
          <p:cNvPr descr="preencoded.png" id="76" name="Google Shape;7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4994" y="3203019"/>
            <a:ext cx="6339482" cy="4337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01900" y="7738700"/>
            <a:ext cx="1928500" cy="455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3" name="Google Shape;8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4" name="Google Shape;8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7488" y="2393394"/>
            <a:ext cx="4919305" cy="344269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793790" y="2347079"/>
            <a:ext cx="7556421" cy="1488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Data Management: MySQL Integration</a:t>
            </a:r>
            <a:endParaRPr b="0" i="0" sz="4650" u="none" cap="none" strike="noStrike"/>
          </a:p>
        </p:txBody>
      </p:sp>
      <p:sp>
        <p:nvSpPr>
          <p:cNvPr id="86" name="Google Shape;86;p16"/>
          <p:cNvSpPr/>
          <p:nvPr/>
        </p:nvSpPr>
        <p:spPr>
          <a:xfrm>
            <a:off x="793790" y="4175760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secure and efficient data management system is crucial for a library management system.</a:t>
            </a:r>
            <a:endParaRPr b="0" i="0" sz="1750" u="none" cap="none" strike="noStrike"/>
          </a:p>
        </p:txBody>
      </p:sp>
      <p:sp>
        <p:nvSpPr>
          <p:cNvPr id="87" name="Google Shape;87;p16"/>
          <p:cNvSpPr/>
          <p:nvPr/>
        </p:nvSpPr>
        <p:spPr>
          <a:xfrm>
            <a:off x="793790" y="5156716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Maven will automatically create the tables in data base by using the entity as the structure of the table in the relational database.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656630" y="787003"/>
            <a:ext cx="8603575" cy="6156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50"/>
              <a:buFont typeface="Petrona"/>
              <a:buNone/>
            </a:pPr>
            <a:r>
              <a:rPr b="1" i="0" lang="en-US" sz="38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Data Management: MySQL Integration</a:t>
            </a:r>
            <a:endParaRPr b="0" i="0" sz="3850" u="none" cap="none" strike="noStrike"/>
          </a:p>
        </p:txBody>
      </p:sp>
      <p:pic>
        <p:nvPicPr>
          <p:cNvPr descr="preencoded.png" id="94" name="Google Shape;9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6606" y="1777841"/>
            <a:ext cx="1318379" cy="1095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3935492" y="2274094"/>
            <a:ext cx="100370" cy="375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88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Petrona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b="0" i="0" sz="1800" u="none" cap="none" strike="noStrike"/>
          </a:p>
        </p:txBody>
      </p:sp>
      <p:sp>
        <p:nvSpPr>
          <p:cNvPr id="96" name="Google Shape;96;p17"/>
          <p:cNvSpPr/>
          <p:nvPr/>
        </p:nvSpPr>
        <p:spPr>
          <a:xfrm>
            <a:off x="4832509" y="2171700"/>
            <a:ext cx="1031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Petrona"/>
              <a:buNone/>
            </a:pPr>
            <a:r>
              <a:rPr b="1" i="0" lang="en-US" sz="19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Database</a:t>
            </a:r>
            <a:endParaRPr b="0" i="0" sz="1900" u="none" cap="none" strike="noStrike"/>
          </a:p>
        </p:txBody>
      </p:sp>
      <p:sp>
        <p:nvSpPr>
          <p:cNvPr id="97" name="Google Shape;97;p17"/>
          <p:cNvSpPr/>
          <p:nvPr/>
        </p:nvSpPr>
        <p:spPr>
          <a:xfrm>
            <a:off x="4691777" y="2887147"/>
            <a:ext cx="9235202" cy="11430"/>
          </a:xfrm>
          <a:prstGeom prst="roundRect">
            <a:avLst>
              <a:gd fmla="val 689429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8" name="Google Shape;9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7476" y="2920127"/>
            <a:ext cx="2636758" cy="1095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>
            <a:off x="3919299" y="3280172"/>
            <a:ext cx="132993" cy="375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88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Petrona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b="0" i="0" sz="1800" u="none" cap="none" strike="noStrike"/>
          </a:p>
        </p:txBody>
      </p:sp>
      <p:sp>
        <p:nvSpPr>
          <p:cNvPr id="100" name="Google Shape;100;p17"/>
          <p:cNvSpPr/>
          <p:nvPr/>
        </p:nvSpPr>
        <p:spPr>
          <a:xfrm>
            <a:off x="5491758" y="3107650"/>
            <a:ext cx="24624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Petrona"/>
              <a:buNone/>
            </a:pPr>
            <a:r>
              <a:rPr b="1" i="0" lang="en-US" sz="19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Entity</a:t>
            </a:r>
            <a:endParaRPr b="0" i="0" sz="1900" u="none" cap="none" strike="noStrike"/>
          </a:p>
        </p:txBody>
      </p:sp>
      <p:sp>
        <p:nvSpPr>
          <p:cNvPr id="101" name="Google Shape;101;p17"/>
          <p:cNvSpPr/>
          <p:nvPr/>
        </p:nvSpPr>
        <p:spPr>
          <a:xfrm>
            <a:off x="5491758" y="3527941"/>
            <a:ext cx="7682627" cy="300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core data model representing library resources, members, and circulation records.</a:t>
            </a:r>
            <a:endParaRPr b="0" i="0" sz="1450" u="none" cap="none" strike="noStrike"/>
          </a:p>
        </p:txBody>
      </p:sp>
      <p:sp>
        <p:nvSpPr>
          <p:cNvPr id="102" name="Google Shape;102;p17"/>
          <p:cNvSpPr/>
          <p:nvPr/>
        </p:nvSpPr>
        <p:spPr>
          <a:xfrm>
            <a:off x="5351026" y="4029432"/>
            <a:ext cx="8575953" cy="11430"/>
          </a:xfrm>
          <a:prstGeom prst="roundRect">
            <a:avLst>
              <a:gd fmla="val 689429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3" name="Google Shape;10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8227" y="4062413"/>
            <a:ext cx="3955137" cy="1095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/>
          <p:nvPr/>
        </p:nvSpPr>
        <p:spPr>
          <a:xfrm>
            <a:off x="3919299" y="4422458"/>
            <a:ext cx="132755" cy="375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88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Petrona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  <a:endParaRPr b="0" i="0" sz="1800" u="none" cap="none" strike="noStrike"/>
          </a:p>
        </p:txBody>
      </p:sp>
      <p:sp>
        <p:nvSpPr>
          <p:cNvPr id="105" name="Google Shape;105;p17"/>
          <p:cNvSpPr/>
          <p:nvPr/>
        </p:nvSpPr>
        <p:spPr>
          <a:xfrm>
            <a:off x="6150888" y="4249936"/>
            <a:ext cx="24624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Petrona"/>
              <a:buNone/>
            </a:pPr>
            <a:r>
              <a:rPr b="1" i="0" lang="en-US" sz="19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Repository</a:t>
            </a:r>
            <a:endParaRPr b="0" i="0" sz="1900" u="none" cap="none" strike="noStrike"/>
          </a:p>
        </p:txBody>
      </p:sp>
      <p:sp>
        <p:nvSpPr>
          <p:cNvPr id="106" name="Google Shape;106;p17"/>
          <p:cNvSpPr/>
          <p:nvPr/>
        </p:nvSpPr>
        <p:spPr>
          <a:xfrm>
            <a:off x="6150888" y="4670227"/>
            <a:ext cx="6474500" cy="300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Abstraction layer responsible for data access operations, leveraging JPA.</a:t>
            </a:r>
            <a:endParaRPr b="0" i="0" sz="1450" u="none" cap="none" strike="noStrike"/>
          </a:p>
        </p:txBody>
      </p:sp>
      <p:sp>
        <p:nvSpPr>
          <p:cNvPr id="107" name="Google Shape;107;p17"/>
          <p:cNvSpPr/>
          <p:nvPr/>
        </p:nvSpPr>
        <p:spPr>
          <a:xfrm>
            <a:off x="6010156" y="5171718"/>
            <a:ext cx="7916823" cy="11430"/>
          </a:xfrm>
          <a:prstGeom prst="roundRect">
            <a:avLst>
              <a:gd fmla="val 689429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8" name="Google Shape;10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49097" y="5204698"/>
            <a:ext cx="5273516" cy="1095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/>
          <p:nvPr/>
        </p:nvSpPr>
        <p:spPr>
          <a:xfrm>
            <a:off x="3922514" y="5564743"/>
            <a:ext cx="126444" cy="375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88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Petrona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4</a:t>
            </a:r>
            <a:endParaRPr b="0" i="0" sz="1800" u="none" cap="none" strike="noStrike"/>
          </a:p>
        </p:txBody>
      </p:sp>
      <p:sp>
        <p:nvSpPr>
          <p:cNvPr id="110" name="Google Shape;110;p17"/>
          <p:cNvSpPr/>
          <p:nvPr/>
        </p:nvSpPr>
        <p:spPr>
          <a:xfrm>
            <a:off x="6810137" y="5392222"/>
            <a:ext cx="24624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Petrona"/>
              <a:buNone/>
            </a:pPr>
            <a:r>
              <a:rPr b="1" i="0" lang="en-US" sz="19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Service</a:t>
            </a:r>
            <a:endParaRPr b="0" i="0" sz="1900" u="none" cap="none" strike="noStrike"/>
          </a:p>
        </p:txBody>
      </p:sp>
      <p:sp>
        <p:nvSpPr>
          <p:cNvPr id="111" name="Google Shape;111;p17"/>
          <p:cNvSpPr/>
          <p:nvPr/>
        </p:nvSpPr>
        <p:spPr>
          <a:xfrm>
            <a:off x="6810137" y="5812512"/>
            <a:ext cx="6886813" cy="300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Provides business logic for managing data and interacting with the repository.</a:t>
            </a:r>
            <a:endParaRPr b="0" i="0" sz="1450" u="none" cap="none" strike="noStrike"/>
          </a:p>
        </p:txBody>
      </p:sp>
      <p:sp>
        <p:nvSpPr>
          <p:cNvPr id="112" name="Google Shape;112;p17"/>
          <p:cNvSpPr/>
          <p:nvPr/>
        </p:nvSpPr>
        <p:spPr>
          <a:xfrm>
            <a:off x="6669405" y="6314003"/>
            <a:ext cx="7257574" cy="11430"/>
          </a:xfrm>
          <a:prstGeom prst="roundRect">
            <a:avLst>
              <a:gd fmla="val 689429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3" name="Google Shape;113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9848" y="6346984"/>
            <a:ext cx="6591895" cy="1095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/>
          <p:nvPr/>
        </p:nvSpPr>
        <p:spPr>
          <a:xfrm>
            <a:off x="3919061" y="6707029"/>
            <a:ext cx="133231" cy="375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88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Petrona"/>
              <a:buNone/>
            </a:pPr>
            <a:r>
              <a:rPr b="1" i="0" lang="en-US" sz="18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5</a:t>
            </a:r>
            <a:endParaRPr b="0" i="0" sz="1800" u="none" cap="none" strike="noStrike"/>
          </a:p>
        </p:txBody>
      </p:sp>
      <p:sp>
        <p:nvSpPr>
          <p:cNvPr id="115" name="Google Shape;115;p17"/>
          <p:cNvSpPr/>
          <p:nvPr/>
        </p:nvSpPr>
        <p:spPr>
          <a:xfrm>
            <a:off x="7469267" y="6534507"/>
            <a:ext cx="24624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00"/>
              <a:buFont typeface="Petrona"/>
              <a:buNone/>
            </a:pPr>
            <a:r>
              <a:rPr b="1" i="0" lang="en-US" sz="19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Controller</a:t>
            </a:r>
            <a:endParaRPr b="0" i="0" sz="1900" u="none" cap="none" strike="noStrike"/>
          </a:p>
        </p:txBody>
      </p:sp>
      <p:sp>
        <p:nvSpPr>
          <p:cNvPr id="116" name="Google Shape;116;p17"/>
          <p:cNvSpPr/>
          <p:nvPr/>
        </p:nvSpPr>
        <p:spPr>
          <a:xfrm>
            <a:off x="7469267" y="6954798"/>
            <a:ext cx="6101239" cy="300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RESTful API endpoints for handling data requests from the front-end.</a:t>
            </a:r>
            <a:endParaRPr b="0" i="0" sz="1450" u="none" cap="none" strike="noStrike"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34905" y="7669050"/>
            <a:ext cx="20955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3" name="Google Shape;12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4" name="Google Shape;12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868" y="2726888"/>
            <a:ext cx="4934545" cy="277570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>
            <a:off x="6258758" y="782955"/>
            <a:ext cx="7599283" cy="1448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7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50"/>
              <a:buFont typeface="Petrona"/>
              <a:buNone/>
            </a:pPr>
            <a:r>
              <a:rPr b="1" i="0" lang="en-US" sz="45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Core Functionality: CRUD Operations</a:t>
            </a:r>
            <a:endParaRPr b="0" i="0" sz="4550" u="none" cap="none" strike="noStrike"/>
          </a:p>
        </p:txBody>
      </p:sp>
      <p:sp>
        <p:nvSpPr>
          <p:cNvPr id="126" name="Google Shape;126;p18"/>
          <p:cNvSpPr/>
          <p:nvPr/>
        </p:nvSpPr>
        <p:spPr>
          <a:xfrm>
            <a:off x="6258758" y="2810470"/>
            <a:ext cx="496491" cy="496491"/>
          </a:xfrm>
          <a:prstGeom prst="roundRect">
            <a:avLst>
              <a:gd fmla="val 18670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6432590" y="2884884"/>
            <a:ext cx="148828" cy="3475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700"/>
              <a:buFont typeface="Petrona"/>
              <a:buNone/>
            </a:pPr>
            <a:r>
              <a:rPr b="1" i="0" lang="en-US" sz="27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b="0" i="0" sz="2700" u="none" cap="none" strike="noStrike"/>
          </a:p>
        </p:txBody>
      </p:sp>
      <p:sp>
        <p:nvSpPr>
          <p:cNvPr id="128" name="Google Shape;128;p18"/>
          <p:cNvSpPr/>
          <p:nvPr/>
        </p:nvSpPr>
        <p:spPr>
          <a:xfrm>
            <a:off x="6975872" y="2810470"/>
            <a:ext cx="2896553" cy="362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50"/>
              <a:buFont typeface="Petrona"/>
              <a:buNone/>
            </a:pPr>
            <a:r>
              <a:rPr b="1" i="0" lang="en-US" sz="22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Create</a:t>
            </a:r>
            <a:endParaRPr b="0" i="0" sz="2250" u="none" cap="none" strike="noStrike"/>
          </a:p>
        </p:txBody>
      </p:sp>
      <p:sp>
        <p:nvSpPr>
          <p:cNvPr id="129" name="Google Shape;129;p18"/>
          <p:cNvSpPr/>
          <p:nvPr/>
        </p:nvSpPr>
        <p:spPr>
          <a:xfrm>
            <a:off x="6975872" y="3304937"/>
            <a:ext cx="2972276" cy="1059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Administrators can add new library resources, members, and circulation records.</a:t>
            </a:r>
            <a:endParaRPr b="0" i="0" sz="1700" u="none" cap="none" strike="noStrike"/>
          </a:p>
        </p:txBody>
      </p:sp>
      <p:sp>
        <p:nvSpPr>
          <p:cNvPr id="130" name="Google Shape;130;p18"/>
          <p:cNvSpPr/>
          <p:nvPr/>
        </p:nvSpPr>
        <p:spPr>
          <a:xfrm>
            <a:off x="10168771" y="2810470"/>
            <a:ext cx="496491" cy="496491"/>
          </a:xfrm>
          <a:prstGeom prst="roundRect">
            <a:avLst>
              <a:gd fmla="val 18670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10318433" y="2884884"/>
            <a:ext cx="197168" cy="3475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700"/>
              <a:buFont typeface="Petrona"/>
              <a:buNone/>
            </a:pPr>
            <a:r>
              <a:rPr b="1" i="0" lang="en-US" sz="27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b="0" i="0" sz="2700" u="none" cap="none" strike="noStrike"/>
          </a:p>
        </p:txBody>
      </p:sp>
      <p:sp>
        <p:nvSpPr>
          <p:cNvPr id="132" name="Google Shape;132;p18"/>
          <p:cNvSpPr/>
          <p:nvPr/>
        </p:nvSpPr>
        <p:spPr>
          <a:xfrm>
            <a:off x="10885884" y="2810470"/>
            <a:ext cx="2896553" cy="362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50"/>
              <a:buFont typeface="Petrona"/>
              <a:buNone/>
            </a:pPr>
            <a:r>
              <a:rPr b="1" i="0" lang="en-US" sz="22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Read</a:t>
            </a:r>
            <a:endParaRPr b="0" i="0" sz="2250" u="none" cap="none" strike="noStrike"/>
          </a:p>
        </p:txBody>
      </p:sp>
      <p:sp>
        <p:nvSpPr>
          <p:cNvPr id="133" name="Google Shape;133;p18"/>
          <p:cNvSpPr/>
          <p:nvPr/>
        </p:nvSpPr>
        <p:spPr>
          <a:xfrm>
            <a:off x="10885884" y="3304937"/>
            <a:ext cx="2972276" cy="17656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Administrators can view detailed information about existing library resources, members, and circulation records.</a:t>
            </a:r>
            <a:endParaRPr b="0" i="0" sz="1700" u="none" cap="none" strike="noStrike"/>
          </a:p>
        </p:txBody>
      </p:sp>
      <p:sp>
        <p:nvSpPr>
          <p:cNvPr id="134" name="Google Shape;134;p18"/>
          <p:cNvSpPr/>
          <p:nvPr/>
        </p:nvSpPr>
        <p:spPr>
          <a:xfrm>
            <a:off x="6258758" y="5539502"/>
            <a:ext cx="496491" cy="496491"/>
          </a:xfrm>
          <a:prstGeom prst="roundRect">
            <a:avLst>
              <a:gd fmla="val 18670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6408539" y="5613916"/>
            <a:ext cx="196810" cy="3475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700"/>
              <a:buFont typeface="Petrona"/>
              <a:buNone/>
            </a:pPr>
            <a:r>
              <a:rPr b="1" i="0" lang="en-US" sz="27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  <a:endParaRPr b="0" i="0" sz="2700" u="none" cap="none" strike="noStrike"/>
          </a:p>
        </p:txBody>
      </p:sp>
      <p:sp>
        <p:nvSpPr>
          <p:cNvPr id="136" name="Google Shape;136;p18"/>
          <p:cNvSpPr/>
          <p:nvPr/>
        </p:nvSpPr>
        <p:spPr>
          <a:xfrm>
            <a:off x="6975872" y="5539502"/>
            <a:ext cx="2896553" cy="362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50"/>
              <a:buFont typeface="Petrona"/>
              <a:buNone/>
            </a:pPr>
            <a:r>
              <a:rPr b="1" i="0" lang="en-US" sz="22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Update</a:t>
            </a:r>
            <a:endParaRPr b="0" i="0" sz="2250" u="none" cap="none" strike="noStrike"/>
          </a:p>
        </p:txBody>
      </p:sp>
      <p:sp>
        <p:nvSpPr>
          <p:cNvPr id="137" name="Google Shape;137;p18"/>
          <p:cNvSpPr/>
          <p:nvPr/>
        </p:nvSpPr>
        <p:spPr>
          <a:xfrm>
            <a:off x="6975872" y="6033968"/>
            <a:ext cx="2972276" cy="14125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Administrators can modify existing data, such as updating member details or returning borrowed books.</a:t>
            </a:r>
            <a:endParaRPr b="0" i="0" sz="1700" u="none" cap="none" strike="noStrike"/>
          </a:p>
        </p:txBody>
      </p:sp>
      <p:sp>
        <p:nvSpPr>
          <p:cNvPr id="138" name="Google Shape;138;p18"/>
          <p:cNvSpPr/>
          <p:nvPr/>
        </p:nvSpPr>
        <p:spPr>
          <a:xfrm>
            <a:off x="10168771" y="5539502"/>
            <a:ext cx="496491" cy="496491"/>
          </a:xfrm>
          <a:prstGeom prst="roundRect">
            <a:avLst>
              <a:gd fmla="val 18670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10323314" y="5613916"/>
            <a:ext cx="187404" cy="3475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700"/>
              <a:buFont typeface="Petrona"/>
              <a:buNone/>
            </a:pPr>
            <a:r>
              <a:rPr b="1" i="0" lang="en-US" sz="27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4</a:t>
            </a:r>
            <a:endParaRPr b="0" i="0" sz="2700" u="none" cap="none" strike="noStrike"/>
          </a:p>
        </p:txBody>
      </p:sp>
      <p:sp>
        <p:nvSpPr>
          <p:cNvPr id="140" name="Google Shape;140;p18"/>
          <p:cNvSpPr/>
          <p:nvPr/>
        </p:nvSpPr>
        <p:spPr>
          <a:xfrm>
            <a:off x="10885884" y="5539502"/>
            <a:ext cx="2896553" cy="362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50"/>
              <a:buFont typeface="Petrona"/>
              <a:buNone/>
            </a:pPr>
            <a:r>
              <a:rPr b="1" i="0" lang="en-US" sz="22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Delete</a:t>
            </a:r>
            <a:endParaRPr b="0" i="0" sz="2250" u="none" cap="none" strike="noStrike"/>
          </a:p>
        </p:txBody>
      </p:sp>
      <p:sp>
        <p:nvSpPr>
          <p:cNvPr id="141" name="Google Shape;141;p18"/>
          <p:cNvSpPr/>
          <p:nvPr/>
        </p:nvSpPr>
        <p:spPr>
          <a:xfrm>
            <a:off x="10885884" y="6033968"/>
            <a:ext cx="2972276" cy="1059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Administrators can remove outdated or unnecessary data from the system.</a:t>
            </a:r>
            <a:endParaRPr b="0" i="0" sz="1700" u="none" cap="none" strike="noStrike"/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06925" y="7751325"/>
            <a:ext cx="2023471" cy="4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8" name="Google Shape;14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/>
          <p:nvPr/>
        </p:nvSpPr>
        <p:spPr>
          <a:xfrm>
            <a:off x="793790" y="1642229"/>
            <a:ext cx="7556421" cy="1488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Library Resources: Catalogues &amp; Circulation</a:t>
            </a:r>
            <a:endParaRPr b="0" i="0" sz="4650" u="none" cap="none" strike="noStrike"/>
          </a:p>
        </p:txBody>
      </p:sp>
      <p:pic>
        <p:nvPicPr>
          <p:cNvPr descr="preencoded.png" id="150" name="Google Shape;15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3470910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/>
          <p:nvPr/>
        </p:nvSpPr>
        <p:spPr>
          <a:xfrm>
            <a:off x="793790" y="4264700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Catalogues</a:t>
            </a:r>
            <a:endParaRPr b="0" i="0" sz="2300" u="none" cap="none" strike="noStrike"/>
          </a:p>
        </p:txBody>
      </p:sp>
      <p:sp>
        <p:nvSpPr>
          <p:cNvPr id="152" name="Google Shape;152;p19"/>
          <p:cNvSpPr/>
          <p:nvPr/>
        </p:nvSpPr>
        <p:spPr>
          <a:xfrm>
            <a:off x="793790" y="4772858"/>
            <a:ext cx="3608070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system features a comprehensive catalogue of library resources, including books, journals, and other materials.</a:t>
            </a:r>
            <a:endParaRPr b="0" i="0" sz="1750" u="none" cap="none" strike="noStrike"/>
          </a:p>
        </p:txBody>
      </p:sp>
      <p:pic>
        <p:nvPicPr>
          <p:cNvPr descr="preencoded.png" id="153" name="Google Shape;15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2021" y="3470910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/>
          <p:nvPr/>
        </p:nvSpPr>
        <p:spPr>
          <a:xfrm>
            <a:off x="4742021" y="4264700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Circulation</a:t>
            </a:r>
            <a:endParaRPr b="0" i="0" sz="2300" u="none" cap="none" strike="noStrike"/>
          </a:p>
        </p:txBody>
      </p:sp>
      <p:sp>
        <p:nvSpPr>
          <p:cNvPr id="155" name="Google Shape;155;p19"/>
          <p:cNvSpPr/>
          <p:nvPr/>
        </p:nvSpPr>
        <p:spPr>
          <a:xfrm>
            <a:off x="4742021" y="4772858"/>
            <a:ext cx="360818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system manages the lending and returning of library resources, ensuring accurate tracking and record keeping.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1" name="Google Shape;16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2" name="Google Shape;16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488" y="869990"/>
            <a:ext cx="4919305" cy="6489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/>
          <p:nvPr/>
        </p:nvSpPr>
        <p:spPr>
          <a:xfrm>
            <a:off x="6280190" y="1623179"/>
            <a:ext cx="7556421" cy="1488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Member Management &amp; Dashboard</a:t>
            </a:r>
            <a:endParaRPr b="0" i="0" sz="4650" u="none" cap="none" strike="noStrike"/>
          </a:p>
        </p:txBody>
      </p:sp>
      <p:sp>
        <p:nvSpPr>
          <p:cNvPr id="164" name="Google Shape;164;p20"/>
          <p:cNvSpPr/>
          <p:nvPr/>
        </p:nvSpPr>
        <p:spPr>
          <a:xfrm>
            <a:off x="6280190" y="3451860"/>
            <a:ext cx="3664863" cy="3154442"/>
          </a:xfrm>
          <a:prstGeom prst="roundRect">
            <a:avLst>
              <a:gd fmla="val 3020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6514624" y="3686294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Member Data</a:t>
            </a:r>
            <a:endParaRPr b="0" i="0" sz="2300" u="none" cap="none" strike="noStrike"/>
          </a:p>
        </p:txBody>
      </p:sp>
      <p:sp>
        <p:nvSpPr>
          <p:cNvPr id="166" name="Google Shape;166;p20"/>
          <p:cNvSpPr/>
          <p:nvPr/>
        </p:nvSpPr>
        <p:spPr>
          <a:xfrm>
            <a:off x="6514624" y="4194453"/>
            <a:ext cx="3195995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system maintains detailed information about library members, such as contact details, borrowing history, and membership status.</a:t>
            </a:r>
            <a:endParaRPr b="0" i="0" sz="1750" u="none" cap="none" strike="noStrike"/>
          </a:p>
        </p:txBody>
      </p:sp>
      <p:sp>
        <p:nvSpPr>
          <p:cNvPr id="167" name="Google Shape;167;p20"/>
          <p:cNvSpPr/>
          <p:nvPr/>
        </p:nvSpPr>
        <p:spPr>
          <a:xfrm>
            <a:off x="10171867" y="3451860"/>
            <a:ext cx="3664863" cy="3154442"/>
          </a:xfrm>
          <a:prstGeom prst="roundRect">
            <a:avLst>
              <a:gd fmla="val 3020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10406301" y="3686294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Dashboard</a:t>
            </a:r>
            <a:endParaRPr b="0" i="0" sz="2300" u="none" cap="none" strike="noStrike"/>
          </a:p>
        </p:txBody>
      </p:sp>
      <p:sp>
        <p:nvSpPr>
          <p:cNvPr id="169" name="Google Shape;169;p20"/>
          <p:cNvSpPr/>
          <p:nvPr/>
        </p:nvSpPr>
        <p:spPr>
          <a:xfrm>
            <a:off x="10406301" y="4194453"/>
            <a:ext cx="3195995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administrator dashboard provides a comprehensive overview of the library's operations, including member activity, resource availability, and circulation trends.</a:t>
            </a:r>
            <a:endParaRPr b="0" i="0" sz="1750" u="none" cap="none" strike="noStrike"/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34900" y="7734302"/>
            <a:ext cx="20955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6" name="Google Shape;17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/>
          <p:nvPr/>
        </p:nvSpPr>
        <p:spPr>
          <a:xfrm>
            <a:off x="6216015" y="739497"/>
            <a:ext cx="7684770" cy="1368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Petrona"/>
              <a:buNone/>
            </a:pPr>
            <a:r>
              <a:rPr b="1" i="0" lang="en-US" sz="43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Front-End Integration: Service &amp; Connection</a:t>
            </a:r>
            <a:endParaRPr b="0" i="0" sz="4300" u="none" cap="none" strike="noStrike"/>
          </a:p>
        </p:txBody>
      </p:sp>
      <p:sp>
        <p:nvSpPr>
          <p:cNvPr id="178" name="Google Shape;178;p21"/>
          <p:cNvSpPr/>
          <p:nvPr/>
        </p:nvSpPr>
        <p:spPr>
          <a:xfrm>
            <a:off x="6517243" y="2420422"/>
            <a:ext cx="22860" cy="5069681"/>
          </a:xfrm>
          <a:prstGeom prst="roundRect">
            <a:avLst>
              <a:gd fmla="val 383050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6740307" y="2877860"/>
            <a:ext cx="729615" cy="22860"/>
          </a:xfrm>
          <a:prstGeom prst="roundRect">
            <a:avLst>
              <a:gd fmla="val 383050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6294180" y="2654856"/>
            <a:ext cx="468987" cy="468987"/>
          </a:xfrm>
          <a:prstGeom prst="roundRect">
            <a:avLst>
              <a:gd fmla="val 18671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6458367" y="2725102"/>
            <a:ext cx="140494" cy="328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Petrona"/>
              <a:buNone/>
            </a:pPr>
            <a:r>
              <a:rPr b="1" i="0" lang="en-US" sz="25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1</a:t>
            </a:r>
            <a:endParaRPr b="0" i="0" sz="2550" u="none" cap="none" strike="noStrike"/>
          </a:p>
        </p:txBody>
      </p:sp>
      <p:sp>
        <p:nvSpPr>
          <p:cNvPr id="182" name="Google Shape;182;p21"/>
          <p:cNvSpPr/>
          <p:nvPr/>
        </p:nvSpPr>
        <p:spPr>
          <a:xfrm>
            <a:off x="7675245" y="2628900"/>
            <a:ext cx="2736294" cy="341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Petrona"/>
              <a:buNone/>
            </a:pPr>
            <a:r>
              <a:rPr b="1" i="0" lang="en-US" sz="21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Service</a:t>
            </a:r>
            <a:endParaRPr b="0" i="0" sz="2150" u="none" cap="none" strike="noStrike"/>
          </a:p>
        </p:txBody>
      </p:sp>
      <p:sp>
        <p:nvSpPr>
          <p:cNvPr id="183" name="Google Shape;183;p21"/>
          <p:cNvSpPr/>
          <p:nvPr/>
        </p:nvSpPr>
        <p:spPr>
          <a:xfrm>
            <a:off x="7675245" y="3095863"/>
            <a:ext cx="6225540" cy="666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front-end utilizes dedicated service files to communicate with the back-end APIs.</a:t>
            </a:r>
            <a:endParaRPr b="0" i="0" sz="1600" u="none" cap="none" strike="noStrike"/>
          </a:p>
        </p:txBody>
      </p:sp>
      <p:sp>
        <p:nvSpPr>
          <p:cNvPr id="184" name="Google Shape;184;p21"/>
          <p:cNvSpPr/>
          <p:nvPr/>
        </p:nvSpPr>
        <p:spPr>
          <a:xfrm>
            <a:off x="6740307" y="4637246"/>
            <a:ext cx="729615" cy="22860"/>
          </a:xfrm>
          <a:prstGeom prst="roundRect">
            <a:avLst>
              <a:gd fmla="val 383050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/>
          <p:nvPr/>
        </p:nvSpPr>
        <p:spPr>
          <a:xfrm>
            <a:off x="6294180" y="4414242"/>
            <a:ext cx="468987" cy="468987"/>
          </a:xfrm>
          <a:prstGeom prst="roundRect">
            <a:avLst>
              <a:gd fmla="val 18671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1"/>
          <p:cNvSpPr/>
          <p:nvPr/>
        </p:nvSpPr>
        <p:spPr>
          <a:xfrm>
            <a:off x="6435507" y="4484489"/>
            <a:ext cx="186214" cy="328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Petrona"/>
              <a:buNone/>
            </a:pPr>
            <a:r>
              <a:rPr b="1" i="0" lang="en-US" sz="25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2</a:t>
            </a:r>
            <a:endParaRPr b="0" i="0" sz="2550" u="none" cap="none" strike="noStrike"/>
          </a:p>
        </p:txBody>
      </p:sp>
      <p:sp>
        <p:nvSpPr>
          <p:cNvPr id="187" name="Google Shape;187;p21"/>
          <p:cNvSpPr/>
          <p:nvPr/>
        </p:nvSpPr>
        <p:spPr>
          <a:xfrm>
            <a:off x="7675245" y="4388287"/>
            <a:ext cx="2736294" cy="341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Petrona"/>
              <a:buNone/>
            </a:pPr>
            <a:r>
              <a:rPr b="1" i="0" lang="en-US" sz="21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Connection</a:t>
            </a:r>
            <a:endParaRPr b="0" i="0" sz="2150" u="none" cap="none" strike="noStrike"/>
          </a:p>
        </p:txBody>
      </p:sp>
      <p:sp>
        <p:nvSpPr>
          <p:cNvPr id="188" name="Google Shape;188;p21"/>
          <p:cNvSpPr/>
          <p:nvPr/>
        </p:nvSpPr>
        <p:spPr>
          <a:xfrm>
            <a:off x="7675245" y="4855250"/>
            <a:ext cx="6225540" cy="666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front-end connects to the back-end using cross-origin communication, ensuring secure data exchange.</a:t>
            </a:r>
            <a:endParaRPr b="0" i="0" sz="1600" u="none" cap="none" strike="noStrike"/>
          </a:p>
        </p:txBody>
      </p:sp>
      <p:sp>
        <p:nvSpPr>
          <p:cNvPr id="189" name="Google Shape;189;p21"/>
          <p:cNvSpPr/>
          <p:nvPr/>
        </p:nvSpPr>
        <p:spPr>
          <a:xfrm>
            <a:off x="6740307" y="6396633"/>
            <a:ext cx="729615" cy="22860"/>
          </a:xfrm>
          <a:prstGeom prst="roundRect">
            <a:avLst>
              <a:gd fmla="val 383050" name="adj"/>
            </a:avLst>
          </a:prstGeom>
          <a:solidFill>
            <a:srgbClr val="B2D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1"/>
          <p:cNvSpPr/>
          <p:nvPr/>
        </p:nvSpPr>
        <p:spPr>
          <a:xfrm>
            <a:off x="6294180" y="6173629"/>
            <a:ext cx="468987" cy="468987"/>
          </a:xfrm>
          <a:prstGeom prst="roundRect">
            <a:avLst>
              <a:gd fmla="val 18671" name="adj"/>
            </a:avLst>
          </a:prstGeom>
          <a:solidFill>
            <a:srgbClr val="CCEEFF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1"/>
          <p:cNvSpPr/>
          <p:nvPr/>
        </p:nvSpPr>
        <p:spPr>
          <a:xfrm>
            <a:off x="6435745" y="6243876"/>
            <a:ext cx="185857" cy="328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50"/>
              <a:buFont typeface="Petrona"/>
              <a:buNone/>
            </a:pPr>
            <a:r>
              <a:rPr b="1" i="0" lang="en-US" sz="25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3</a:t>
            </a:r>
            <a:endParaRPr b="0" i="0" sz="2550" u="none" cap="none" strike="noStrike"/>
          </a:p>
        </p:txBody>
      </p:sp>
      <p:sp>
        <p:nvSpPr>
          <p:cNvPr id="192" name="Google Shape;192;p21"/>
          <p:cNvSpPr/>
          <p:nvPr/>
        </p:nvSpPr>
        <p:spPr>
          <a:xfrm>
            <a:off x="7675245" y="6147673"/>
            <a:ext cx="2736294" cy="341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Petrona"/>
              <a:buNone/>
            </a:pPr>
            <a:r>
              <a:rPr b="1" i="0" lang="en-US" sz="21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Data Retrieval</a:t>
            </a:r>
            <a:endParaRPr b="0" i="0" sz="2150" u="none" cap="none" strike="noStrike"/>
          </a:p>
        </p:txBody>
      </p:sp>
      <p:sp>
        <p:nvSpPr>
          <p:cNvPr id="193" name="Google Shape;193;p21"/>
          <p:cNvSpPr/>
          <p:nvPr/>
        </p:nvSpPr>
        <p:spPr>
          <a:xfrm>
            <a:off x="7675245" y="6614636"/>
            <a:ext cx="6225540" cy="666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front-end retrieves data from the back-end using GET requests, populating the UI with relevant information.</a:t>
            </a:r>
            <a:endParaRPr b="0" i="0" sz="1600" u="none" cap="none" strike="noStrike"/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4903" y="7630999"/>
            <a:ext cx="20955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/>
          <p:nvPr/>
        </p:nvSpPr>
        <p:spPr>
          <a:xfrm>
            <a:off x="1165865" y="3651210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201" name="Google Shape;201;p22"/>
          <p:cNvSpPr/>
          <p:nvPr/>
        </p:nvSpPr>
        <p:spPr>
          <a:xfrm>
            <a:off x="1888175" y="1509100"/>
            <a:ext cx="87126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Challenges: Connecting Data</a:t>
            </a:r>
            <a:endParaRPr b="0" i="0" sz="4650" u="none" cap="none" strike="noStrike"/>
          </a:p>
        </p:txBody>
      </p:sp>
      <p:sp>
        <p:nvSpPr>
          <p:cNvPr id="202" name="Google Shape;202;p22"/>
          <p:cNvSpPr/>
          <p:nvPr/>
        </p:nvSpPr>
        <p:spPr>
          <a:xfrm>
            <a:off x="1297200" y="3651201"/>
            <a:ext cx="13042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Ensuring accurate and consistent data flow between member and resource components</a:t>
            </a:r>
            <a:endParaRPr b="0" i="0" sz="1750" u="none" cap="none" strike="noStrike"/>
          </a:p>
        </p:txBody>
      </p:sp>
      <p:sp>
        <p:nvSpPr>
          <p:cNvPr id="203" name="Google Shape;203;p22"/>
          <p:cNvSpPr/>
          <p:nvPr/>
        </p:nvSpPr>
        <p:spPr>
          <a:xfrm>
            <a:off x="1297200" y="4093401"/>
            <a:ext cx="13042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Maintaining data integrity during circulation operations</a:t>
            </a:r>
            <a:endParaRPr b="0" i="0" sz="1750" u="none" cap="none" strike="noStrike"/>
          </a:p>
        </p:txBody>
      </p:sp>
      <p:sp>
        <p:nvSpPr>
          <p:cNvPr id="204" name="Google Shape;204;p22"/>
          <p:cNvSpPr/>
          <p:nvPr/>
        </p:nvSpPr>
        <p:spPr>
          <a:xfrm>
            <a:off x="1297200" y="4535604"/>
            <a:ext cx="130428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Handling potential data conflicts and inconsistencies</a:t>
            </a:r>
            <a:endParaRPr b="0" i="0" sz="1750" u="none" cap="none" strike="noStrike"/>
          </a:p>
        </p:txBody>
      </p:sp>
      <p:sp>
        <p:nvSpPr>
          <p:cNvPr id="205" name="Google Shape;205;p22"/>
          <p:cNvSpPr/>
          <p:nvPr/>
        </p:nvSpPr>
        <p:spPr>
          <a:xfrm>
            <a:off x="1297190" y="4977792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Optimizing data retrieval and processing for efficient user interactions</a:t>
            </a:r>
            <a:endParaRPr b="0" i="0" sz="1750" u="none" cap="none" strike="noStrike"/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4900" y="7734300"/>
            <a:ext cx="20955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